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  <p:sldId id="258" r:id="rId4"/>
    <p:sldId id="260" r:id="rId5"/>
    <p:sldId id="261" r:id="rId6"/>
    <p:sldId id="263" r:id="rId7"/>
    <p:sldId id="264" r:id="rId8"/>
    <p:sldId id="262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9A80-59F5-46AA-8C4D-EAFA75C071FF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CBF0-29B5-406D-937F-F0A8DB0204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9A80-59F5-46AA-8C4D-EAFA75C071FF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CBF0-29B5-406D-937F-F0A8DB0204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9A80-59F5-46AA-8C4D-EAFA75C071FF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CBF0-29B5-406D-937F-F0A8DB0204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9A80-59F5-46AA-8C4D-EAFA75C071FF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CBF0-29B5-406D-937F-F0A8DB0204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9A80-59F5-46AA-8C4D-EAFA75C071FF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CBF0-29B5-406D-937F-F0A8DB0204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9A80-59F5-46AA-8C4D-EAFA75C071FF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CBF0-29B5-406D-937F-F0A8DB0204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9A80-59F5-46AA-8C4D-EAFA75C071FF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CBF0-29B5-406D-937F-F0A8DB0204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9A80-59F5-46AA-8C4D-EAFA75C071FF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CBF0-29B5-406D-937F-F0A8DB0204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9A80-59F5-46AA-8C4D-EAFA75C071FF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CBF0-29B5-406D-937F-F0A8DB0204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9A80-59F5-46AA-8C4D-EAFA75C071FF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CBF0-29B5-406D-937F-F0A8DB0204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9A80-59F5-46AA-8C4D-EAFA75C071FF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11BCBF0-29B5-406D-937F-F0A8DB0204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92B9A80-59F5-46AA-8C4D-EAFA75C071FF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1BCBF0-29B5-406D-937F-F0A8DB0204D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Bentham &amp; Hooker Classification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838200" y="4343400"/>
            <a:ext cx="7854696" cy="1752600"/>
          </a:xfrm>
        </p:spPr>
        <p:txBody>
          <a:bodyPr rtlCol="0">
            <a:normAutofit lnSpcReduction="1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G.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Swapna</a:t>
            </a: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Lecturer in Botany</a:t>
            </a:r>
          </a:p>
          <a:p>
            <a:pPr algn="r"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D.R.G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Govt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Degree College</a:t>
            </a:r>
          </a:p>
          <a:p>
            <a:pPr algn="r" fontAlgn="auto">
              <a:spcAft>
                <a:spcPts val="0"/>
              </a:spcAft>
              <a:defRPr/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Tadepalligudem</a:t>
            </a: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 </a:t>
            </a:r>
            <a:r>
              <a:rPr lang="en-US" sz="3200" b="1" u="sng" dirty="0" smtClean="0"/>
              <a:t>Bentham &amp; Hooker Classification </a:t>
            </a:r>
            <a:r>
              <a:rPr lang="en-US" sz="3200" b="1" u="sng" dirty="0" smtClean="0"/>
              <a:t>Demerits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Position of Gymnosperms between </a:t>
            </a:r>
            <a:r>
              <a:rPr lang="en-US" dirty="0" err="1" smtClean="0"/>
              <a:t>Dicots</a:t>
            </a:r>
            <a:r>
              <a:rPr lang="en-US" dirty="0" smtClean="0"/>
              <a:t> and Monocots </a:t>
            </a:r>
          </a:p>
          <a:p>
            <a:r>
              <a:rPr lang="en-US" dirty="0" smtClean="0"/>
              <a:t>Classification based on single and mostly artificial characters</a:t>
            </a:r>
          </a:p>
          <a:p>
            <a:r>
              <a:rPr lang="en-US" dirty="0" smtClean="0"/>
              <a:t>Closely related families have been </a:t>
            </a:r>
            <a:r>
              <a:rPr lang="en-US" dirty="0" err="1" smtClean="0"/>
              <a:t>seperated</a:t>
            </a:r>
            <a:r>
              <a:rPr lang="en-US" dirty="0" smtClean="0"/>
              <a:t> and unrelated families are grouped .</a:t>
            </a:r>
          </a:p>
          <a:p>
            <a:r>
              <a:rPr lang="en-US" dirty="0" smtClean="0"/>
              <a:t>Advanced families like </a:t>
            </a:r>
            <a:r>
              <a:rPr lang="en-US" dirty="0" err="1" smtClean="0"/>
              <a:t>compositae</a:t>
            </a:r>
            <a:r>
              <a:rPr lang="en-US" dirty="0" smtClean="0"/>
              <a:t> and </a:t>
            </a:r>
            <a:r>
              <a:rPr lang="en-US" dirty="0" err="1" smtClean="0"/>
              <a:t>orchidaceae</a:t>
            </a:r>
            <a:r>
              <a:rPr lang="en-US" dirty="0" smtClean="0"/>
              <a:t> considered as primitive </a:t>
            </a:r>
          </a:p>
          <a:p>
            <a:r>
              <a:rPr lang="en-US" dirty="0" smtClean="0"/>
              <a:t>Arrangement of monocots is unnatural </a:t>
            </a:r>
          </a:p>
          <a:p>
            <a:r>
              <a:rPr lang="en-US" dirty="0" smtClean="0"/>
              <a:t>No uniformity in the use of </a:t>
            </a:r>
            <a:r>
              <a:rPr lang="en-US" dirty="0" err="1" smtClean="0"/>
              <a:t>taxa</a:t>
            </a:r>
            <a:r>
              <a:rPr lang="en-US" dirty="0" smtClean="0"/>
              <a:t>. </a:t>
            </a:r>
          </a:p>
          <a:p>
            <a:r>
              <a:rPr lang="en-US" dirty="0" smtClean="0"/>
              <a:t>Ex:  Differences in dividing </a:t>
            </a:r>
            <a:r>
              <a:rPr lang="en-US" dirty="0" err="1" smtClean="0"/>
              <a:t>ploypetalae</a:t>
            </a:r>
            <a:r>
              <a:rPr lang="en-US" dirty="0" smtClean="0"/>
              <a:t>, </a:t>
            </a:r>
            <a:r>
              <a:rPr lang="en-US" dirty="0" smtClean="0"/>
              <a:t>G</a:t>
            </a:r>
            <a:r>
              <a:rPr lang="en-US" dirty="0" smtClean="0"/>
              <a:t>ymnosperms , </a:t>
            </a:r>
            <a:r>
              <a:rPr lang="en-US" dirty="0" err="1" smtClean="0"/>
              <a:t>monoclamydeae</a:t>
            </a:r>
            <a:r>
              <a:rPr lang="en-US" dirty="0" smtClean="0"/>
              <a:t> and monocots 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9600" i="1" dirty="0" smtClean="0"/>
              <a:t>    </a:t>
            </a:r>
          </a:p>
          <a:p>
            <a:pPr>
              <a:buNone/>
            </a:pPr>
            <a:endParaRPr lang="en-US" sz="9600" i="1" dirty="0" smtClean="0"/>
          </a:p>
          <a:p>
            <a:pPr>
              <a:buNone/>
            </a:pPr>
            <a:r>
              <a:rPr lang="en-US" sz="9600" i="1" dirty="0" smtClean="0"/>
              <a:t>           Thank you </a:t>
            </a:r>
            <a:endParaRPr lang="en-US" sz="96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078" name="object 3"/>
            <p:cNvSpPr>
              <a:spLocks noChangeArrowheads="1"/>
            </p:cNvSpPr>
            <p:nvPr/>
          </p:nvSpPr>
          <p:spPr bwMode="auto">
            <a:xfrm>
              <a:off x="0" y="0"/>
              <a:ext cx="9144000" cy="6858000"/>
            </a:xfrm>
            <a:prstGeom prst="rect">
              <a:avLst/>
            </a:prstGeom>
            <a:blipFill dpi="0" rotWithShape="1">
              <a:blip r:embed="rId2"/>
              <a:srcRect/>
              <a:stretch>
                <a:fillRect/>
              </a:stretch>
            </a:blip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079" name="object 4"/>
            <p:cNvSpPr>
              <a:spLocks noChangeArrowheads="1"/>
            </p:cNvSpPr>
            <p:nvPr/>
          </p:nvSpPr>
          <p:spPr bwMode="auto">
            <a:xfrm>
              <a:off x="0" y="0"/>
              <a:ext cx="9144000" cy="6858000"/>
            </a:xfrm>
            <a:prstGeom prst="rect">
              <a:avLst/>
            </a:prstGeom>
            <a:blipFill dpi="0" rotWithShape="1">
              <a:blip r:embed="rId3"/>
              <a:srcRect/>
              <a:stretch>
                <a:fillRect/>
              </a:stretch>
            </a:blip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" y="1295400"/>
            <a:ext cx="8915399" cy="4690130"/>
          </a:xfrm>
          <a:prstGeom prst="rect">
            <a:avLst/>
          </a:prstGeom>
        </p:spPr>
        <p:txBody>
          <a:bodyPr wrap="square" lIns="0" tIns="48895" rIns="0" bIns="0">
            <a:spAutoFit/>
          </a:bodyPr>
          <a:lstStyle/>
          <a:p>
            <a:pPr marL="377825" indent="-365125" algn="just">
              <a:lnSpc>
                <a:spcPct val="90000"/>
              </a:lnSpc>
              <a:spcBef>
                <a:spcPts val="388"/>
              </a:spcBef>
              <a:buFont typeface="Wingdings"/>
              <a:buChar char=""/>
            </a:pPr>
            <a:r>
              <a:rPr lang="en-US" sz="2400" b="1" dirty="0" smtClean="0">
                <a:solidFill>
                  <a:srgbClr val="252525"/>
                </a:solidFill>
                <a:latin typeface="TeXGyrePagella"/>
                <a:ea typeface="TeXGyrePagella"/>
                <a:cs typeface="TeXGyrePagella"/>
              </a:rPr>
              <a:t>Classification </a:t>
            </a:r>
            <a:r>
              <a:rPr lang="en-US" sz="2400" b="1" dirty="0">
                <a:solidFill>
                  <a:srgbClr val="252525"/>
                </a:solidFill>
                <a:latin typeface="TeXGyrePagella"/>
                <a:ea typeface="TeXGyrePagella"/>
                <a:cs typeface="TeXGyrePagella"/>
              </a:rPr>
              <a:t>denotes the arrangement of a single plant  or group of plants </a:t>
            </a:r>
            <a:r>
              <a:rPr lang="en-US" sz="2400" b="1" dirty="0" smtClean="0">
                <a:solidFill>
                  <a:srgbClr val="252525"/>
                </a:solidFill>
                <a:latin typeface="TeXGyrePagella"/>
                <a:ea typeface="TeXGyrePagella"/>
                <a:cs typeface="TeXGyrePagella"/>
              </a:rPr>
              <a:t>under </a:t>
            </a:r>
            <a:r>
              <a:rPr lang="en-US" sz="2400" b="1" dirty="0">
                <a:solidFill>
                  <a:srgbClr val="252525"/>
                </a:solidFill>
                <a:latin typeface="TeXGyrePagella"/>
                <a:ea typeface="TeXGyrePagella"/>
                <a:cs typeface="TeXGyrePagella"/>
              </a:rPr>
              <a:t>distinct category following a system  of nomenclature, and in accordance with a particular and  well established plan</a:t>
            </a:r>
            <a:r>
              <a:rPr lang="en-US" sz="2400" b="1" dirty="0" smtClean="0">
                <a:solidFill>
                  <a:srgbClr val="252525"/>
                </a:solidFill>
                <a:latin typeface="TeXGyrePagella"/>
                <a:ea typeface="TeXGyrePagella"/>
                <a:cs typeface="TeXGyrePagella"/>
              </a:rPr>
              <a:t>.</a:t>
            </a:r>
          </a:p>
          <a:p>
            <a:pPr marL="377825" indent="-365125" algn="just">
              <a:lnSpc>
                <a:spcPct val="90000"/>
              </a:lnSpc>
              <a:spcBef>
                <a:spcPts val="388"/>
              </a:spcBef>
              <a:buFont typeface="Wingdings"/>
              <a:buChar char=""/>
            </a:pPr>
            <a:endParaRPr lang="en-US" sz="2400" dirty="0">
              <a:latin typeface="TeXGyrePagella"/>
              <a:ea typeface="TeXGyrePagella"/>
              <a:cs typeface="TeXGyrePagella"/>
            </a:endParaRPr>
          </a:p>
          <a:p>
            <a:pPr marL="377825" indent="-365125" algn="just">
              <a:lnSpc>
                <a:spcPts val="2588"/>
              </a:lnSpc>
              <a:spcBef>
                <a:spcPts val="625"/>
              </a:spcBef>
              <a:buFont typeface="Wingdings"/>
              <a:buChar char=""/>
            </a:pPr>
            <a:r>
              <a:rPr lang="en-US" sz="2400" b="1" dirty="0" smtClean="0">
                <a:solidFill>
                  <a:srgbClr val="252525"/>
                </a:solidFill>
                <a:latin typeface="TeXGyrePagella"/>
                <a:ea typeface="TeXGyrePagella"/>
                <a:cs typeface="TeXGyrePagella"/>
              </a:rPr>
              <a:t>Some </a:t>
            </a:r>
            <a:r>
              <a:rPr lang="en-US" sz="2400" b="1" dirty="0">
                <a:solidFill>
                  <a:srgbClr val="252525"/>
                </a:solidFill>
                <a:latin typeface="TeXGyrePagella"/>
                <a:ea typeface="TeXGyrePagella"/>
                <a:cs typeface="TeXGyrePagella"/>
              </a:rPr>
              <a:t>of the earlier systems of classification of angiosperms  were artificial systems, since they used only certain  superficial characteristics as the basis</a:t>
            </a:r>
            <a:r>
              <a:rPr lang="en-US" sz="2400" b="1" dirty="0" smtClean="0">
                <a:solidFill>
                  <a:srgbClr val="252525"/>
                </a:solidFill>
                <a:latin typeface="TeXGyrePagella"/>
                <a:ea typeface="TeXGyrePagella"/>
                <a:cs typeface="TeXGyrePagella"/>
              </a:rPr>
              <a:t>.</a:t>
            </a:r>
          </a:p>
          <a:p>
            <a:pPr marL="377825" indent="-365125" algn="just">
              <a:lnSpc>
                <a:spcPts val="2588"/>
              </a:lnSpc>
              <a:spcBef>
                <a:spcPts val="625"/>
              </a:spcBef>
              <a:buFont typeface="Wingdings"/>
              <a:buChar char=""/>
            </a:pPr>
            <a:endParaRPr lang="en-US" sz="2400" dirty="0">
              <a:latin typeface="TeXGyrePagella"/>
              <a:ea typeface="TeXGyrePagella"/>
              <a:cs typeface="TeXGyrePagella"/>
            </a:endParaRPr>
          </a:p>
          <a:p>
            <a:pPr marL="377825" indent="-365125" algn="just">
              <a:lnSpc>
                <a:spcPct val="94000"/>
              </a:lnSpc>
              <a:spcBef>
                <a:spcPts val="425"/>
              </a:spcBef>
            </a:pPr>
            <a:r>
              <a:rPr lang="en-US" sz="2400" dirty="0">
                <a:solidFill>
                  <a:srgbClr val="863623"/>
                </a:solidFill>
                <a:latin typeface="Wingdings" pitchFamily="2" charset="2"/>
                <a:ea typeface="Wingdings" pitchFamily="2" charset="2"/>
                <a:cs typeface="Wingdings" pitchFamily="2" charset="2"/>
              </a:rPr>
              <a:t></a:t>
            </a:r>
            <a:r>
              <a:rPr lang="en-US" sz="2400" dirty="0">
                <a:solidFill>
                  <a:srgbClr val="86362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252525"/>
                </a:solidFill>
                <a:latin typeface="TeXGyrePagella"/>
                <a:ea typeface="TeXGyrePagella"/>
                <a:cs typeface="TeXGyrePagella"/>
              </a:rPr>
              <a:t>With more and more detailed study on the morphological,  physiological and reproductive aspects of angiosperms, the  artificial systems of classifications were replaced by the  natural systems of classification.</a:t>
            </a:r>
            <a:endParaRPr lang="en-US" sz="2400" dirty="0">
              <a:latin typeface="TeXGyrePagella"/>
              <a:ea typeface="TeXGyrePagella"/>
              <a:cs typeface="TeXGyrePagell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153160" y="457201"/>
            <a:ext cx="6339840" cy="685800"/>
          </a:xfrm>
        </p:spPr>
        <p:txBody>
          <a:bodyPr tIns="12700" rtlCol="0">
            <a:normAutofit fontScale="90000"/>
          </a:bodyPr>
          <a:lstStyle/>
          <a:p>
            <a:pPr marL="499109" eaLnBrk="1" fontAlgn="auto" hangingPunct="1">
              <a:lnSpc>
                <a:spcPts val="6305"/>
              </a:lnSpc>
              <a:spcBef>
                <a:spcPts val="100"/>
              </a:spcBef>
              <a:spcAft>
                <a:spcPts val="0"/>
              </a:spcAft>
              <a:defRPr/>
            </a:pPr>
            <a:r>
              <a:rPr lang="en-US" spc="-5" dirty="0" smtClean="0"/>
              <a:t>      </a:t>
            </a:r>
            <a:r>
              <a:rPr spc="-5" smtClean="0"/>
              <a:t>INTRODUCTION</a:t>
            </a:r>
            <a:endParaRPr spc="-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Bentham &amp; Hooker Classification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Autofit/>
          </a:bodyPr>
          <a:lstStyle/>
          <a:p>
            <a:r>
              <a:rPr lang="en-US" sz="2800" dirty="0" smtClean="0"/>
              <a:t>The most accepted system of classification was proposed by George Bentham and Joseph Dalton  Hooker (Director of Royal </a:t>
            </a:r>
            <a:r>
              <a:rPr lang="en-US" sz="2800" dirty="0" err="1" smtClean="0"/>
              <a:t>Botancial</a:t>
            </a:r>
            <a:r>
              <a:rPr lang="en-US" sz="2800" dirty="0" smtClean="0"/>
              <a:t> Gardens) in their Genera </a:t>
            </a:r>
            <a:r>
              <a:rPr lang="en-US" sz="2800" dirty="0" err="1" smtClean="0"/>
              <a:t>Plantarum</a:t>
            </a:r>
            <a:r>
              <a:rPr lang="en-US" sz="2800" dirty="0" smtClean="0"/>
              <a:t>. </a:t>
            </a:r>
          </a:p>
          <a:p>
            <a:r>
              <a:rPr lang="en-US" sz="2800" dirty="0" smtClean="0"/>
              <a:t>Bentham and Hooker described  97,205 species ,7569 genera  of flowering plants belonging to 200 families. </a:t>
            </a:r>
          </a:p>
          <a:p>
            <a:r>
              <a:rPr lang="en-US" sz="2800" dirty="0" smtClean="0"/>
              <a:t>They recognized 82 families in </a:t>
            </a:r>
            <a:r>
              <a:rPr lang="en-US" sz="2800" dirty="0" err="1" smtClean="0"/>
              <a:t>Polypetalae</a:t>
            </a:r>
            <a:r>
              <a:rPr lang="en-US" sz="2800" dirty="0" smtClean="0"/>
              <a:t> ,45 in </a:t>
            </a:r>
            <a:r>
              <a:rPr lang="en-US" sz="2800" dirty="0" err="1" smtClean="0"/>
              <a:t>Gamopetalae</a:t>
            </a:r>
            <a:r>
              <a:rPr lang="en-US" sz="2800" dirty="0" smtClean="0"/>
              <a:t> , 36 in </a:t>
            </a:r>
            <a:r>
              <a:rPr lang="en-US" sz="2800" dirty="0" err="1" smtClean="0"/>
              <a:t>Monochlamydeae</a:t>
            </a:r>
            <a:r>
              <a:rPr lang="en-US" sz="2800" dirty="0" smtClean="0"/>
              <a:t> , 3 in Gymnosperms and 34 in Monocotyledons. </a:t>
            </a:r>
          </a:p>
          <a:p>
            <a:r>
              <a:rPr lang="en-US" sz="2800" dirty="0" smtClean="0"/>
              <a:t>Class </a:t>
            </a:r>
            <a:r>
              <a:rPr lang="en-US" sz="2800" dirty="0" err="1" smtClean="0"/>
              <a:t>Dicotyledons</a:t>
            </a:r>
            <a:r>
              <a:rPr lang="en-US" sz="2800" dirty="0" smtClean="0"/>
              <a:t> were subdivided into sub class </a:t>
            </a:r>
            <a:r>
              <a:rPr lang="en-US" sz="2800" dirty="0" err="1" smtClean="0"/>
              <a:t>polypetalae</a:t>
            </a:r>
            <a:r>
              <a:rPr lang="en-US" sz="2800" dirty="0" smtClean="0"/>
              <a:t> ,</a:t>
            </a:r>
            <a:r>
              <a:rPr lang="en-US" sz="2800" dirty="0" err="1" smtClean="0"/>
              <a:t>gamopetalae</a:t>
            </a:r>
            <a:r>
              <a:rPr lang="en-US" sz="2800" dirty="0" smtClean="0"/>
              <a:t> and </a:t>
            </a:r>
            <a:r>
              <a:rPr lang="en-US" sz="2800" dirty="0" err="1" smtClean="0"/>
              <a:t>Monochlamydeae</a:t>
            </a:r>
            <a:r>
              <a:rPr lang="en-US" sz="2800" dirty="0" smtClean="0"/>
              <a:t> . Each </a:t>
            </a:r>
            <a:r>
              <a:rPr lang="en-US" sz="2800" dirty="0" err="1" smtClean="0"/>
              <a:t>Subclasss</a:t>
            </a:r>
            <a:r>
              <a:rPr lang="en-US" sz="2800" dirty="0" smtClean="0"/>
              <a:t>  is divided  into series and  orders. 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wapnaa\Desktop\Bentham_classificatio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b="1" dirty="0" err="1" smtClean="0"/>
              <a:t>Dicotyledons</a:t>
            </a:r>
            <a:r>
              <a:rPr lang="en-US" sz="1800" b="1" dirty="0" smtClean="0"/>
              <a:t>:  </a:t>
            </a:r>
          </a:p>
          <a:p>
            <a:pPr>
              <a:buFont typeface="Arial" charset="0"/>
              <a:buChar char="•"/>
            </a:pPr>
            <a:r>
              <a:rPr lang="en-US" sz="1800" b="1" dirty="0" smtClean="0"/>
              <a:t>1.Two Cotyledons</a:t>
            </a:r>
          </a:p>
          <a:p>
            <a:pPr>
              <a:buFont typeface="Arial" charset="0"/>
              <a:buChar char="•"/>
            </a:pPr>
            <a:r>
              <a:rPr lang="en-US" sz="1800" b="1" dirty="0" smtClean="0"/>
              <a:t>2. Tap Root System</a:t>
            </a:r>
          </a:p>
          <a:p>
            <a:pPr>
              <a:buFont typeface="Arial" charset="0"/>
              <a:buChar char="•"/>
            </a:pPr>
            <a:r>
              <a:rPr lang="en-US" sz="1800" b="1" dirty="0" smtClean="0"/>
              <a:t>3. Reticulate Venation</a:t>
            </a:r>
          </a:p>
          <a:p>
            <a:pPr>
              <a:buFont typeface="Arial" charset="0"/>
              <a:buChar char="•"/>
            </a:pPr>
            <a:r>
              <a:rPr lang="en-US" sz="1800" b="1" dirty="0" smtClean="0"/>
              <a:t>4. </a:t>
            </a:r>
            <a:r>
              <a:rPr lang="en-US" sz="1800" b="1" dirty="0" err="1" smtClean="0"/>
              <a:t>Pentamerous</a:t>
            </a:r>
            <a:r>
              <a:rPr lang="en-US" sz="1800" b="1" dirty="0" smtClean="0"/>
              <a:t> or Tetramerous flowers</a:t>
            </a:r>
          </a:p>
          <a:p>
            <a:pPr>
              <a:buFont typeface="Arial" charset="0"/>
              <a:buChar char="•"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Class  </a:t>
            </a:r>
            <a:r>
              <a:rPr lang="en-US" sz="1800" b="1" dirty="0" err="1" smtClean="0"/>
              <a:t>Dicotyledons</a:t>
            </a:r>
            <a:r>
              <a:rPr lang="en-US" sz="1800" b="1" dirty="0" smtClean="0"/>
              <a:t> is divided  into 3 subclasses</a:t>
            </a:r>
          </a:p>
          <a:p>
            <a:pPr>
              <a:buNone/>
            </a:pPr>
            <a:r>
              <a:rPr lang="en-US" sz="1800" b="1" dirty="0" smtClean="0"/>
              <a:t>        1.  </a:t>
            </a:r>
            <a:r>
              <a:rPr lang="en-US" sz="1800" b="1" dirty="0" err="1" smtClean="0"/>
              <a:t>Polypetalae</a:t>
            </a:r>
            <a:r>
              <a:rPr lang="en-US" sz="1800" b="1" dirty="0" smtClean="0"/>
              <a:t>:  (Corolla of free petals)</a:t>
            </a:r>
          </a:p>
          <a:p>
            <a:pPr>
              <a:buNone/>
            </a:pPr>
            <a:r>
              <a:rPr lang="en-US" sz="1800" b="1" dirty="0" smtClean="0"/>
              <a:t>                 1.1  </a:t>
            </a:r>
            <a:r>
              <a:rPr lang="en-US" sz="1800" b="1" dirty="0" err="1" smtClean="0"/>
              <a:t>Seiries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Thalamiflorae</a:t>
            </a:r>
            <a:r>
              <a:rPr lang="en-US" sz="1800" b="1" dirty="0" smtClean="0"/>
              <a:t> : 1. </a:t>
            </a:r>
            <a:r>
              <a:rPr lang="en-US" sz="1800" b="1" dirty="0" err="1" smtClean="0"/>
              <a:t>Hypogynous</a:t>
            </a:r>
            <a:r>
              <a:rPr lang="en-US" sz="1800" b="1" dirty="0" smtClean="0"/>
              <a:t> or superior ovary</a:t>
            </a:r>
          </a:p>
          <a:p>
            <a:pPr>
              <a:buNone/>
            </a:pPr>
            <a:r>
              <a:rPr lang="en-US" sz="1800" b="1" dirty="0" smtClean="0"/>
              <a:t> </a:t>
            </a:r>
            <a:r>
              <a:rPr lang="en-US" sz="1800" b="1" dirty="0" smtClean="0"/>
              <a:t>                                                    2. Thalamus is conical ,elongated or convex</a:t>
            </a:r>
          </a:p>
          <a:p>
            <a:pPr>
              <a:buNone/>
            </a:pPr>
            <a:r>
              <a:rPr lang="en-US" sz="1800" b="1" dirty="0" smtClean="0"/>
              <a:t>(6 orders namely </a:t>
            </a:r>
            <a:r>
              <a:rPr lang="en-US" sz="1800" b="1" dirty="0" err="1" smtClean="0"/>
              <a:t>Ranales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Parietales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Polygalinae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Caryophyllineae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Guttiferales</a:t>
            </a:r>
            <a:r>
              <a:rPr lang="en-US" sz="1800" b="1" dirty="0" smtClean="0"/>
              <a:t> and </a:t>
            </a:r>
            <a:r>
              <a:rPr lang="en-US" sz="1800" b="1" dirty="0" err="1" smtClean="0"/>
              <a:t>Malvales</a:t>
            </a:r>
            <a:r>
              <a:rPr lang="en-US" sz="1800" b="1" dirty="0" smtClean="0"/>
              <a:t>)</a:t>
            </a:r>
          </a:p>
          <a:p>
            <a:pPr>
              <a:buNone/>
            </a:pPr>
            <a:r>
              <a:rPr lang="en-US" sz="1800" b="1" dirty="0" smtClean="0"/>
              <a:t> </a:t>
            </a:r>
            <a:r>
              <a:rPr lang="en-US" sz="1800" b="1" dirty="0" smtClean="0"/>
              <a:t>                1.2: Series </a:t>
            </a:r>
            <a:r>
              <a:rPr lang="en-US" sz="1800" b="1" dirty="0" err="1" smtClean="0"/>
              <a:t>Disciflorae</a:t>
            </a:r>
            <a:r>
              <a:rPr lang="en-US" sz="1800" b="1" dirty="0" smtClean="0"/>
              <a:t>: 1. </a:t>
            </a:r>
            <a:r>
              <a:rPr lang="en-US" sz="1800" b="1" dirty="0" err="1" smtClean="0"/>
              <a:t>Hypogynous</a:t>
            </a:r>
            <a:r>
              <a:rPr lang="en-US" sz="1800" b="1" dirty="0" smtClean="0"/>
              <a:t> ovary</a:t>
            </a:r>
          </a:p>
          <a:p>
            <a:pPr>
              <a:buNone/>
            </a:pPr>
            <a:r>
              <a:rPr lang="en-US" sz="1800" b="1" dirty="0" smtClean="0"/>
              <a:t> </a:t>
            </a:r>
            <a:r>
              <a:rPr lang="en-US" sz="1800" b="1" dirty="0" smtClean="0"/>
              <a:t>                                                         2.  Ring like disc below ovary</a:t>
            </a:r>
          </a:p>
          <a:p>
            <a:pPr>
              <a:buNone/>
            </a:pPr>
            <a:r>
              <a:rPr lang="en-US" sz="1800" b="1" dirty="0" smtClean="0"/>
              <a:t> </a:t>
            </a:r>
            <a:r>
              <a:rPr lang="en-US" sz="1800" b="1" dirty="0" smtClean="0"/>
              <a:t>   ( 4 orders namely </a:t>
            </a:r>
            <a:r>
              <a:rPr lang="en-US" sz="1800" b="1" dirty="0" err="1" smtClean="0"/>
              <a:t>Geraniales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Celastrales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Olacales</a:t>
            </a:r>
            <a:r>
              <a:rPr lang="en-US" sz="1800" b="1" dirty="0" smtClean="0"/>
              <a:t> and </a:t>
            </a:r>
            <a:r>
              <a:rPr lang="en-US" sz="1800" b="1" dirty="0" err="1" smtClean="0"/>
              <a:t>sapindales</a:t>
            </a:r>
            <a:r>
              <a:rPr lang="en-US" sz="1800" b="1" dirty="0" smtClean="0"/>
              <a:t>)</a:t>
            </a:r>
          </a:p>
          <a:p>
            <a:pPr>
              <a:buNone/>
            </a:pPr>
            <a:r>
              <a:rPr lang="en-US" sz="1800" b="1" dirty="0" smtClean="0"/>
              <a:t> </a:t>
            </a:r>
            <a:r>
              <a:rPr lang="en-US" sz="1800" b="1" dirty="0" smtClean="0"/>
              <a:t>                 1.3: Series </a:t>
            </a:r>
            <a:r>
              <a:rPr lang="en-US" sz="1800" b="1" dirty="0" err="1" smtClean="0"/>
              <a:t>Calyciflorae</a:t>
            </a:r>
            <a:r>
              <a:rPr lang="en-US" sz="1800" b="1" dirty="0" smtClean="0"/>
              <a:t>:  1. </a:t>
            </a:r>
            <a:r>
              <a:rPr lang="en-US" sz="1800" b="1" dirty="0" err="1" smtClean="0"/>
              <a:t>Perigynous</a:t>
            </a:r>
            <a:r>
              <a:rPr lang="en-US" sz="1800" b="1" dirty="0" smtClean="0"/>
              <a:t> or </a:t>
            </a:r>
            <a:r>
              <a:rPr lang="en-US" sz="1800" b="1" dirty="0" err="1" smtClean="0"/>
              <a:t>Epigynous</a:t>
            </a:r>
            <a:r>
              <a:rPr lang="en-US" sz="1800" b="1" dirty="0" smtClean="0"/>
              <a:t> flowers( 5 orders namely </a:t>
            </a:r>
            <a:r>
              <a:rPr lang="en-US" sz="1800" b="1" dirty="0" err="1" smtClean="0"/>
              <a:t>Rosales,Myrtales,Passiflorales,Ficoidales</a:t>
            </a:r>
            <a:r>
              <a:rPr lang="en-US" sz="1800" b="1" dirty="0" smtClean="0"/>
              <a:t> and </a:t>
            </a:r>
            <a:r>
              <a:rPr lang="en-US" sz="1800" b="1" dirty="0" err="1" smtClean="0"/>
              <a:t>Umbellales</a:t>
            </a:r>
            <a:r>
              <a:rPr lang="en-US" sz="1800" b="1" dirty="0" smtClean="0"/>
              <a:t>)</a:t>
            </a:r>
          </a:p>
          <a:p>
            <a:pPr>
              <a:buNone/>
            </a:pPr>
            <a:r>
              <a:rPr lang="en-US" sz="1800" b="1" dirty="0" smtClean="0"/>
              <a:t> </a:t>
            </a:r>
            <a:r>
              <a:rPr lang="en-US" sz="1800" b="1" dirty="0" smtClean="0"/>
              <a:t>                                                  </a:t>
            </a:r>
          </a:p>
          <a:p>
            <a:pPr>
              <a:buFont typeface="Arial" charset="0"/>
              <a:buChar char="•"/>
            </a:pPr>
            <a:endParaRPr lang="en-US" sz="1800" b="1" dirty="0" smtClean="0"/>
          </a:p>
          <a:p>
            <a:pPr>
              <a:buNone/>
            </a:pP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990600" y="228600"/>
            <a:ext cx="762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    </a:t>
            </a:r>
            <a:r>
              <a:rPr lang="en-US" sz="3600" b="1" u="sng" dirty="0" smtClean="0"/>
              <a:t>Bentham </a:t>
            </a:r>
            <a:r>
              <a:rPr lang="en-US" sz="3600" b="1" u="sng" dirty="0" smtClean="0"/>
              <a:t>&amp; </a:t>
            </a:r>
            <a:r>
              <a:rPr lang="en-US" sz="3600" b="1" u="sng" dirty="0" smtClean="0"/>
              <a:t>Hooker Classification</a:t>
            </a:r>
            <a:endParaRPr lang="en-US" sz="3600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b="1" u="sng" dirty="0" smtClean="0"/>
              <a:t>Bentham &amp; Hooker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   Sub Class: </a:t>
            </a:r>
            <a:r>
              <a:rPr lang="en-US" sz="2800" dirty="0" err="1" smtClean="0"/>
              <a:t>Gamopetalae</a:t>
            </a:r>
            <a:r>
              <a:rPr lang="en-US" sz="2800" dirty="0" smtClean="0">
                <a:sym typeface="Wingdings" pitchFamily="2" charset="2"/>
              </a:rPr>
              <a:t>: Corolla of united petals)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>
                <a:sym typeface="Wingdings" pitchFamily="2" charset="2"/>
              </a:rPr>
              <a:t>         Series I : </a:t>
            </a:r>
            <a:r>
              <a:rPr lang="en-US" sz="2800" dirty="0" err="1" smtClean="0">
                <a:sym typeface="Wingdings" pitchFamily="2" charset="2"/>
              </a:rPr>
              <a:t>Inferae</a:t>
            </a:r>
            <a:r>
              <a:rPr lang="en-US" sz="2800" dirty="0" smtClean="0">
                <a:sym typeface="Wingdings" pitchFamily="2" charset="2"/>
              </a:rPr>
              <a:t>: Inferior Ovary( 3 orders)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             ( </a:t>
            </a:r>
            <a:r>
              <a:rPr lang="en-US" sz="2800" dirty="0" err="1" smtClean="0">
                <a:sym typeface="Wingdings" pitchFamily="2" charset="2"/>
              </a:rPr>
              <a:t>Rubiales</a:t>
            </a:r>
            <a:r>
              <a:rPr lang="en-US" sz="2800" dirty="0" smtClean="0">
                <a:sym typeface="Wingdings" pitchFamily="2" charset="2"/>
              </a:rPr>
              <a:t>, </a:t>
            </a:r>
            <a:r>
              <a:rPr lang="en-US" sz="2800" dirty="0" err="1" smtClean="0">
                <a:sym typeface="Wingdings" pitchFamily="2" charset="2"/>
              </a:rPr>
              <a:t>Asterales</a:t>
            </a:r>
            <a:r>
              <a:rPr lang="en-US" sz="2800" dirty="0" smtClean="0">
                <a:sym typeface="Wingdings" pitchFamily="2" charset="2"/>
              </a:rPr>
              <a:t> and </a:t>
            </a:r>
            <a:r>
              <a:rPr lang="en-US" sz="2800" dirty="0" err="1" smtClean="0">
                <a:sym typeface="Wingdings" pitchFamily="2" charset="2"/>
              </a:rPr>
              <a:t>Campanales</a:t>
            </a:r>
            <a:r>
              <a:rPr lang="en-US" sz="2800" dirty="0" smtClean="0">
                <a:sym typeface="Wingdings" pitchFamily="2" charset="2"/>
              </a:rPr>
              <a:t>)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          Series II : </a:t>
            </a:r>
            <a:r>
              <a:rPr lang="en-US" sz="2800" dirty="0" err="1" smtClean="0">
                <a:sym typeface="Wingdings" pitchFamily="2" charset="2"/>
              </a:rPr>
              <a:t>Heteromerae</a:t>
            </a:r>
            <a:r>
              <a:rPr lang="en-US" sz="2800" dirty="0" smtClean="0">
                <a:sym typeface="Wingdings" pitchFamily="2" charset="2"/>
              </a:rPr>
              <a:t>: Superior ovary with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>
                <a:sym typeface="Wingdings" pitchFamily="2" charset="2"/>
              </a:rPr>
              <a:t>                          more than two </a:t>
            </a:r>
            <a:r>
              <a:rPr lang="en-US" sz="2800" dirty="0" err="1" smtClean="0">
                <a:sym typeface="Wingdings" pitchFamily="2" charset="2"/>
              </a:rPr>
              <a:t>carpels</a:t>
            </a:r>
            <a:r>
              <a:rPr lang="en-US" sz="2800" dirty="0" smtClean="0">
                <a:sym typeface="Wingdings" pitchFamily="2" charset="2"/>
              </a:rPr>
              <a:t>(3 orders)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             (</a:t>
            </a:r>
            <a:r>
              <a:rPr lang="en-US" sz="2800" dirty="0" err="1" smtClean="0">
                <a:sym typeface="Wingdings" pitchFamily="2" charset="2"/>
              </a:rPr>
              <a:t>Ericales,Primulales</a:t>
            </a:r>
            <a:r>
              <a:rPr lang="en-US" sz="2800" dirty="0" smtClean="0">
                <a:sym typeface="Wingdings" pitchFamily="2" charset="2"/>
              </a:rPr>
              <a:t> and  </a:t>
            </a:r>
            <a:r>
              <a:rPr lang="en-US" sz="2800" dirty="0" err="1" smtClean="0">
                <a:sym typeface="Wingdings" pitchFamily="2" charset="2"/>
              </a:rPr>
              <a:t>Ebenales</a:t>
            </a:r>
            <a:r>
              <a:rPr lang="en-US" sz="2800" dirty="0" smtClean="0">
                <a:sym typeface="Wingdings" pitchFamily="2" charset="2"/>
              </a:rPr>
              <a:t>) 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	 </a:t>
            </a:r>
            <a:r>
              <a:rPr lang="en-US" sz="2800" dirty="0" smtClean="0">
                <a:sym typeface="Wingdings" pitchFamily="2" charset="2"/>
              </a:rPr>
              <a:t>     Series III : </a:t>
            </a:r>
            <a:r>
              <a:rPr lang="en-US" sz="2800" dirty="0" err="1" smtClean="0">
                <a:sym typeface="Wingdings" pitchFamily="2" charset="2"/>
              </a:rPr>
              <a:t>Bicarpellatae</a:t>
            </a:r>
            <a:r>
              <a:rPr lang="en-US" sz="2800" dirty="0" smtClean="0">
                <a:sym typeface="Wingdings" pitchFamily="2" charset="2"/>
              </a:rPr>
              <a:t>: Superior </a:t>
            </a:r>
            <a:r>
              <a:rPr lang="en-US" sz="2800" dirty="0" err="1" smtClean="0">
                <a:sym typeface="Wingdings" pitchFamily="2" charset="2"/>
              </a:rPr>
              <a:t>Bicarpellary</a:t>
            </a:r>
            <a:r>
              <a:rPr lang="en-US" sz="2800" dirty="0" smtClean="0"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>
                <a:sym typeface="Wingdings" pitchFamily="2" charset="2"/>
              </a:rPr>
              <a:t>                           Ovary ( 4 orders)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(</a:t>
            </a:r>
            <a:r>
              <a:rPr lang="en-US" sz="2800" dirty="0" err="1" smtClean="0">
                <a:sym typeface="Wingdings" pitchFamily="2" charset="2"/>
              </a:rPr>
              <a:t>Gentianales</a:t>
            </a:r>
            <a:r>
              <a:rPr lang="en-US" sz="2800" dirty="0" smtClean="0">
                <a:sym typeface="Wingdings" pitchFamily="2" charset="2"/>
              </a:rPr>
              <a:t>, </a:t>
            </a:r>
            <a:r>
              <a:rPr lang="en-US" sz="2800" dirty="0" err="1" smtClean="0">
                <a:sym typeface="Wingdings" pitchFamily="2" charset="2"/>
              </a:rPr>
              <a:t>polymoniales</a:t>
            </a:r>
            <a:r>
              <a:rPr lang="en-US" sz="2800" dirty="0" smtClean="0">
                <a:sym typeface="Wingdings" pitchFamily="2" charset="2"/>
              </a:rPr>
              <a:t>, </a:t>
            </a:r>
            <a:r>
              <a:rPr lang="en-US" sz="2800" dirty="0" err="1" smtClean="0">
                <a:sym typeface="Wingdings" pitchFamily="2" charset="2"/>
              </a:rPr>
              <a:t>personales</a:t>
            </a:r>
            <a:r>
              <a:rPr lang="en-US" sz="2800" dirty="0" smtClean="0">
                <a:sym typeface="Wingdings" pitchFamily="2" charset="2"/>
              </a:rPr>
              <a:t> and </a:t>
            </a:r>
            <a:r>
              <a:rPr lang="en-US" sz="2800" dirty="0" err="1" smtClean="0">
                <a:sym typeface="Wingdings" pitchFamily="2" charset="2"/>
              </a:rPr>
              <a:t>Lamiales</a:t>
            </a:r>
            <a:r>
              <a:rPr lang="en-US" sz="2800" dirty="0" smtClean="0">
                <a:sym typeface="Wingdings" pitchFamily="2" charset="2"/>
              </a:rPr>
              <a:t>)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b="1" u="sng" dirty="0" smtClean="0"/>
              <a:t>Bentham &amp; Hooker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/>
          </a:bodyPr>
          <a:lstStyle/>
          <a:p>
            <a:r>
              <a:rPr lang="en-US" sz="2400" dirty="0" smtClean="0">
                <a:sym typeface="Wingdings" pitchFamily="2" charset="2"/>
              </a:rPr>
              <a:t> Subclass </a:t>
            </a:r>
            <a:r>
              <a:rPr lang="en-US" sz="2400" dirty="0" err="1" smtClean="0">
                <a:sym typeface="Wingdings" pitchFamily="2" charset="2"/>
              </a:rPr>
              <a:t>Monochlamydeae</a:t>
            </a:r>
            <a:r>
              <a:rPr lang="en-US" sz="2400" dirty="0" smtClean="0">
                <a:sym typeface="Wingdings" pitchFamily="2" charset="2"/>
              </a:rPr>
              <a:t> : Single whorl of </a:t>
            </a:r>
            <a:r>
              <a:rPr lang="en-US" sz="2400" dirty="0" err="1" smtClean="0">
                <a:sym typeface="Wingdings" pitchFamily="2" charset="2"/>
              </a:rPr>
              <a:t>perianth</a:t>
            </a:r>
            <a:r>
              <a:rPr lang="en-US" sz="2400" dirty="0" smtClean="0">
                <a:sym typeface="Wingdings" pitchFamily="2" charset="2"/>
              </a:rPr>
              <a:t> divided into 7 series  </a:t>
            </a:r>
            <a:endParaRPr lang="en-US" sz="2400" dirty="0" smtClean="0">
              <a:sym typeface="Wingdings" pitchFamily="2" charset="2"/>
            </a:endParaRPr>
          </a:p>
          <a:p>
            <a:r>
              <a:rPr lang="en-US" sz="2400" dirty="0" err="1" smtClean="0">
                <a:sym typeface="Wingdings" pitchFamily="2" charset="2"/>
              </a:rPr>
              <a:t>Curvembryae</a:t>
            </a:r>
            <a:r>
              <a:rPr lang="en-US" sz="2400" dirty="0" smtClean="0">
                <a:sym typeface="Wingdings" pitchFamily="2" charset="2"/>
              </a:rPr>
              <a:t>( curved </a:t>
            </a:r>
            <a:r>
              <a:rPr lang="en-US" sz="2400" dirty="0" err="1" smtClean="0">
                <a:sym typeface="Wingdings" pitchFamily="2" charset="2"/>
              </a:rPr>
              <a:t>Embryo,one</a:t>
            </a:r>
            <a:r>
              <a:rPr lang="en-US" sz="2400" dirty="0" smtClean="0">
                <a:sym typeface="Wingdings" pitchFamily="2" charset="2"/>
              </a:rPr>
              <a:t> ovule)</a:t>
            </a:r>
          </a:p>
          <a:p>
            <a:r>
              <a:rPr lang="en-US" sz="2400" dirty="0" err="1" smtClean="0">
                <a:sym typeface="Wingdings" pitchFamily="2" charset="2"/>
              </a:rPr>
              <a:t>Multiovulate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aqualtica</a:t>
            </a:r>
            <a:r>
              <a:rPr lang="en-US" sz="2400" dirty="0" smtClean="0">
                <a:sym typeface="Wingdings" pitchFamily="2" charset="2"/>
              </a:rPr>
              <a:t>( aquatic plants with many ovules</a:t>
            </a:r>
          </a:p>
          <a:p>
            <a:r>
              <a:rPr lang="en-US" sz="2400" dirty="0" err="1" smtClean="0">
                <a:sym typeface="Wingdings" pitchFamily="2" charset="2"/>
              </a:rPr>
              <a:t>Multiovulate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terrestrica</a:t>
            </a:r>
            <a:r>
              <a:rPr lang="en-US" sz="2400" dirty="0" smtClean="0">
                <a:sym typeface="Wingdings" pitchFamily="2" charset="2"/>
              </a:rPr>
              <a:t>: Land plants with many ovules</a:t>
            </a:r>
          </a:p>
          <a:p>
            <a:r>
              <a:rPr lang="en-US" sz="2400" dirty="0" err="1" smtClean="0">
                <a:sym typeface="Wingdings" pitchFamily="2" charset="2"/>
              </a:rPr>
              <a:t>Microembryeae</a:t>
            </a:r>
            <a:r>
              <a:rPr lang="en-US" sz="2400" dirty="0" smtClean="0">
                <a:sym typeface="Wingdings" pitchFamily="2" charset="2"/>
              </a:rPr>
              <a:t>( very small embryos )</a:t>
            </a:r>
          </a:p>
          <a:p>
            <a:r>
              <a:rPr lang="en-US" sz="2400" dirty="0" err="1" smtClean="0">
                <a:sym typeface="Wingdings" pitchFamily="2" charset="2"/>
              </a:rPr>
              <a:t>Daphnales</a:t>
            </a:r>
            <a:r>
              <a:rPr lang="en-US" sz="2400" dirty="0" smtClean="0">
                <a:sym typeface="Wingdings" pitchFamily="2" charset="2"/>
              </a:rPr>
              <a:t> : ( Ovary with one carpel and one ovule)</a:t>
            </a:r>
          </a:p>
          <a:p>
            <a:r>
              <a:rPr lang="en-US" sz="2400" dirty="0" err="1" smtClean="0">
                <a:sym typeface="Wingdings" pitchFamily="2" charset="2"/>
              </a:rPr>
              <a:t>Achlamydosporae</a:t>
            </a:r>
            <a:r>
              <a:rPr lang="en-US" sz="2400" dirty="0" smtClean="0">
                <a:sym typeface="Wingdings" pitchFamily="2" charset="2"/>
              </a:rPr>
              <a:t>: (</a:t>
            </a:r>
            <a:r>
              <a:rPr lang="en-US" sz="2400" dirty="0" err="1" smtClean="0">
                <a:sym typeface="Wingdings" pitchFamily="2" charset="2"/>
              </a:rPr>
              <a:t>Unilocular</a:t>
            </a:r>
            <a:r>
              <a:rPr lang="en-US" sz="2400" dirty="0" smtClean="0">
                <a:sym typeface="Wingdings" pitchFamily="2" charset="2"/>
              </a:rPr>
              <a:t> inferior ovary with 1-3 ovules)</a:t>
            </a:r>
          </a:p>
          <a:p>
            <a:r>
              <a:rPr lang="en-US" sz="2400" dirty="0" err="1" smtClean="0">
                <a:sym typeface="Wingdings" pitchFamily="2" charset="2"/>
              </a:rPr>
              <a:t>Unisexuales</a:t>
            </a:r>
            <a:r>
              <a:rPr lang="en-US" sz="2400" dirty="0" smtClean="0">
                <a:sym typeface="Wingdings" pitchFamily="2" charset="2"/>
              </a:rPr>
              <a:t> : (Unisexual flowers )</a:t>
            </a:r>
          </a:p>
          <a:p>
            <a:r>
              <a:rPr lang="en-US" sz="2400" dirty="0" err="1" smtClean="0">
                <a:sym typeface="Wingdings" pitchFamily="2" charset="2"/>
              </a:rPr>
              <a:t>Ordines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anomali</a:t>
            </a:r>
            <a:r>
              <a:rPr lang="en-US" sz="2400" dirty="0" smtClean="0">
                <a:sym typeface="Wingdings" pitchFamily="2" charset="2"/>
              </a:rPr>
              <a:t>: (Families of uncertain </a:t>
            </a:r>
            <a:r>
              <a:rPr lang="en-US" sz="2400" dirty="0" err="1" smtClean="0">
                <a:sym typeface="Wingdings" pitchFamily="2" charset="2"/>
              </a:rPr>
              <a:t>relationhips</a:t>
            </a:r>
            <a:r>
              <a:rPr lang="en-US" sz="2400" dirty="0" smtClean="0">
                <a:sym typeface="Wingdings" pitchFamily="2" charset="2"/>
              </a:rPr>
              <a:t>)</a:t>
            </a:r>
          </a:p>
          <a:p>
            <a:r>
              <a:rPr lang="en-US" sz="2400" dirty="0" smtClean="0">
                <a:sym typeface="Wingdings" pitchFamily="2" charset="2"/>
              </a:rPr>
              <a:t>Class Gymnosperms : Naked seed plants:  consists of 3 families namely </a:t>
            </a:r>
            <a:r>
              <a:rPr lang="en-US" sz="2400" dirty="0" err="1" smtClean="0">
                <a:sym typeface="Wingdings" pitchFamily="2" charset="2"/>
              </a:rPr>
              <a:t>Gnetaceae</a:t>
            </a:r>
            <a:r>
              <a:rPr lang="en-US" sz="2400" dirty="0" smtClean="0">
                <a:sym typeface="Wingdings" pitchFamily="2" charset="2"/>
              </a:rPr>
              <a:t>, </a:t>
            </a:r>
            <a:r>
              <a:rPr lang="en-US" sz="2400" dirty="0" err="1" smtClean="0">
                <a:sym typeface="Wingdings" pitchFamily="2" charset="2"/>
              </a:rPr>
              <a:t>Coniferae</a:t>
            </a:r>
            <a:r>
              <a:rPr lang="en-US" sz="2400" dirty="0" smtClean="0">
                <a:sym typeface="Wingdings" pitchFamily="2" charset="2"/>
              </a:rPr>
              <a:t> and </a:t>
            </a:r>
            <a:r>
              <a:rPr lang="en-US" sz="2400" dirty="0" err="1" smtClean="0">
                <a:sym typeface="Wingdings" pitchFamily="2" charset="2"/>
              </a:rPr>
              <a:t>cycadaceae</a:t>
            </a:r>
            <a:r>
              <a:rPr lang="en-US" sz="2400" dirty="0" smtClean="0">
                <a:sym typeface="Wingdings" pitchFamily="2" charset="2"/>
              </a:rPr>
              <a:t>)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b="1" u="sng" dirty="0" smtClean="0"/>
              <a:t>Bentham &amp; Hooker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/>
              <a:t>     Monocotyledons:    Single Cotyledon, Adventitious </a:t>
            </a:r>
            <a:r>
              <a:rPr lang="en-US" sz="2400" dirty="0" smtClean="0"/>
              <a:t>Root System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Parallel </a:t>
            </a:r>
            <a:r>
              <a:rPr lang="en-US" sz="2400" dirty="0" smtClean="0"/>
              <a:t>venation, </a:t>
            </a:r>
            <a:r>
              <a:rPr lang="en-US" sz="2400" dirty="0" err="1" smtClean="0"/>
              <a:t>Trimerous</a:t>
            </a:r>
            <a:r>
              <a:rPr lang="en-US" sz="2400" dirty="0" smtClean="0"/>
              <a:t> flowers 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 Divided into 7 Series </a:t>
            </a:r>
          </a:p>
          <a:p>
            <a:pPr>
              <a:buFont typeface="Arial" charset="0"/>
              <a:buChar char="•"/>
            </a:pPr>
            <a:r>
              <a:rPr lang="en-US" sz="2400" dirty="0" err="1" smtClean="0"/>
              <a:t>Microspermae</a:t>
            </a:r>
            <a:r>
              <a:rPr lang="en-US" sz="2400" dirty="0" smtClean="0"/>
              <a:t>: Inferior ovary , small seeds</a:t>
            </a:r>
          </a:p>
          <a:p>
            <a:pPr>
              <a:buFont typeface="Arial" charset="0"/>
              <a:buChar char="•"/>
            </a:pPr>
            <a:r>
              <a:rPr lang="en-US" sz="2400" dirty="0" err="1" smtClean="0"/>
              <a:t>Epigynae</a:t>
            </a:r>
            <a:r>
              <a:rPr lang="en-US" sz="2400" dirty="0" smtClean="0"/>
              <a:t>: Inferior ovary , large seeds</a:t>
            </a:r>
          </a:p>
          <a:p>
            <a:pPr>
              <a:buFont typeface="Arial" charset="0"/>
              <a:buChar char="•"/>
            </a:pPr>
            <a:r>
              <a:rPr lang="en-US" sz="2400" dirty="0" err="1" smtClean="0"/>
              <a:t>Coronariae</a:t>
            </a:r>
            <a:r>
              <a:rPr lang="en-US" sz="2400" dirty="0" smtClean="0"/>
              <a:t>: </a:t>
            </a:r>
            <a:r>
              <a:rPr lang="en-US" sz="2400" dirty="0" err="1" smtClean="0"/>
              <a:t>petalod</a:t>
            </a:r>
            <a:r>
              <a:rPr lang="en-US" sz="2400" dirty="0" smtClean="0"/>
              <a:t> </a:t>
            </a:r>
            <a:r>
              <a:rPr lang="en-US" sz="2400" dirty="0" err="1" smtClean="0"/>
              <a:t>perianth</a:t>
            </a:r>
            <a:r>
              <a:rPr lang="en-US" sz="2400" dirty="0" smtClean="0"/>
              <a:t> , superior ovary</a:t>
            </a:r>
          </a:p>
          <a:p>
            <a:pPr>
              <a:buFont typeface="Arial" charset="0"/>
              <a:buChar char="•"/>
            </a:pPr>
            <a:r>
              <a:rPr lang="en-US" sz="2400" dirty="0" err="1" smtClean="0"/>
              <a:t>Calycineae</a:t>
            </a:r>
            <a:r>
              <a:rPr lang="en-US" sz="2400" dirty="0" smtClean="0"/>
              <a:t>: </a:t>
            </a:r>
            <a:r>
              <a:rPr lang="en-US" sz="2400" dirty="0" err="1" smtClean="0"/>
              <a:t>sepaloid</a:t>
            </a:r>
            <a:r>
              <a:rPr lang="en-US" sz="2400" dirty="0" smtClean="0"/>
              <a:t> </a:t>
            </a:r>
            <a:r>
              <a:rPr lang="en-US" sz="2400" dirty="0" err="1" smtClean="0"/>
              <a:t>perianth</a:t>
            </a:r>
            <a:r>
              <a:rPr lang="en-US" sz="2400" dirty="0" smtClean="0"/>
              <a:t>, superior ovary</a:t>
            </a:r>
          </a:p>
          <a:p>
            <a:pPr>
              <a:buFont typeface="Arial" charset="0"/>
              <a:buChar char="•"/>
            </a:pPr>
            <a:r>
              <a:rPr lang="en-US" sz="2400" dirty="0" err="1" smtClean="0"/>
              <a:t>Nudflorae</a:t>
            </a:r>
            <a:r>
              <a:rPr lang="en-US" sz="2400" dirty="0" smtClean="0"/>
              <a:t>: </a:t>
            </a:r>
            <a:r>
              <a:rPr lang="en-US" sz="2400" dirty="0" err="1" smtClean="0"/>
              <a:t>perianth</a:t>
            </a:r>
            <a:r>
              <a:rPr lang="en-US" sz="2400" dirty="0" smtClean="0"/>
              <a:t> absent , superior ovary</a:t>
            </a:r>
          </a:p>
          <a:p>
            <a:pPr>
              <a:buFont typeface="Arial" charset="0"/>
              <a:buChar char="•"/>
            </a:pPr>
            <a:r>
              <a:rPr lang="en-US" sz="2400" dirty="0" err="1" smtClean="0"/>
              <a:t>Aocarpae</a:t>
            </a:r>
            <a:r>
              <a:rPr lang="en-US" sz="2400" dirty="0" smtClean="0"/>
              <a:t>: free </a:t>
            </a:r>
            <a:r>
              <a:rPr lang="en-US" sz="2400" dirty="0" err="1" smtClean="0"/>
              <a:t>carpels</a:t>
            </a:r>
            <a:endParaRPr lang="en-US" sz="2400" dirty="0" smtClean="0"/>
          </a:p>
          <a:p>
            <a:pPr>
              <a:buFont typeface="Arial" charset="0"/>
              <a:buChar char="•"/>
            </a:pPr>
            <a:r>
              <a:rPr lang="en-US" sz="2400" dirty="0" err="1" smtClean="0"/>
              <a:t>Glumaceae</a:t>
            </a:r>
            <a:r>
              <a:rPr lang="en-US" sz="2400" dirty="0" smtClean="0"/>
              <a:t> : small </a:t>
            </a:r>
            <a:r>
              <a:rPr lang="en-US" sz="2400" dirty="0" err="1" smtClean="0"/>
              <a:t>perianth</a:t>
            </a:r>
            <a:r>
              <a:rPr lang="en-US" sz="2400" dirty="0" smtClean="0"/>
              <a:t> scale like </a:t>
            </a:r>
          </a:p>
          <a:p>
            <a:pPr>
              <a:buFont typeface="Arial" charset="0"/>
              <a:buChar char="•"/>
            </a:pPr>
            <a:endParaRPr lang="en-US" sz="2400" dirty="0" smtClean="0"/>
          </a:p>
          <a:p>
            <a:pPr>
              <a:buFont typeface="Arial" charset="0"/>
              <a:buChar char="•"/>
            </a:pPr>
            <a:endParaRPr lang="en-US" sz="2400" dirty="0" smtClean="0"/>
          </a:p>
          <a:p>
            <a:pPr>
              <a:buFont typeface="Arial" charset="0"/>
              <a:buChar char="•"/>
            </a:pP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 </a:t>
            </a:r>
            <a:r>
              <a:rPr lang="en-US" sz="3600" b="1" u="sng" dirty="0" smtClean="0"/>
              <a:t>Bentham &amp; Hooker </a:t>
            </a:r>
            <a:r>
              <a:rPr lang="en-US" sz="3600" b="1" u="sng" dirty="0" smtClean="0"/>
              <a:t>Classification Merits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First great Natural system of classification based on the actual living specimens </a:t>
            </a:r>
          </a:p>
          <a:p>
            <a:r>
              <a:rPr lang="en-US" sz="2000" dirty="0" smtClean="0"/>
              <a:t>Has great practical value for identification of plants . Many countries follow this</a:t>
            </a:r>
          </a:p>
          <a:p>
            <a:r>
              <a:rPr lang="en-US" sz="2000" dirty="0" smtClean="0"/>
              <a:t>Gymnosperms treated as individual group </a:t>
            </a:r>
          </a:p>
          <a:p>
            <a:r>
              <a:rPr lang="en-US" sz="2000" dirty="0" smtClean="0"/>
              <a:t>Placing </a:t>
            </a:r>
            <a:r>
              <a:rPr lang="en-US" sz="2000" dirty="0" err="1" smtClean="0"/>
              <a:t>Dicots</a:t>
            </a:r>
            <a:r>
              <a:rPr lang="en-US" sz="2000" dirty="0" smtClean="0"/>
              <a:t> before Monocots</a:t>
            </a:r>
          </a:p>
          <a:p>
            <a:r>
              <a:rPr lang="en-US" sz="2000" dirty="0" smtClean="0"/>
              <a:t>Placing </a:t>
            </a:r>
            <a:r>
              <a:rPr lang="en-US" sz="2000" dirty="0" err="1" smtClean="0"/>
              <a:t>Ranales</a:t>
            </a:r>
            <a:r>
              <a:rPr lang="en-US" sz="2000" dirty="0" smtClean="0"/>
              <a:t> at the </a:t>
            </a:r>
            <a:r>
              <a:rPr lang="en-US" sz="2000" dirty="0" err="1" smtClean="0"/>
              <a:t>begining</a:t>
            </a:r>
            <a:r>
              <a:rPr lang="en-US" sz="2000" dirty="0" smtClean="0"/>
              <a:t> of </a:t>
            </a:r>
            <a:r>
              <a:rPr lang="en-US" sz="2000" dirty="0" err="1" smtClean="0"/>
              <a:t>dicots</a:t>
            </a:r>
            <a:endParaRPr lang="en-US" sz="2000" dirty="0" smtClean="0"/>
          </a:p>
          <a:p>
            <a:r>
              <a:rPr lang="en-US" sz="2000" dirty="0" smtClean="0"/>
              <a:t>Placing </a:t>
            </a:r>
            <a:r>
              <a:rPr lang="en-US" sz="2000" dirty="0" err="1" smtClean="0"/>
              <a:t>polypetalae</a:t>
            </a:r>
            <a:r>
              <a:rPr lang="en-US" sz="2000" dirty="0" smtClean="0"/>
              <a:t> and </a:t>
            </a:r>
            <a:r>
              <a:rPr lang="en-US" sz="2000" dirty="0" err="1" smtClean="0"/>
              <a:t>gamopetalae</a:t>
            </a:r>
            <a:r>
              <a:rPr lang="en-US" sz="2000" dirty="0" smtClean="0"/>
              <a:t> before </a:t>
            </a:r>
            <a:r>
              <a:rPr lang="en-US" sz="2000" dirty="0" err="1" smtClean="0"/>
              <a:t>monochlamydeae</a:t>
            </a:r>
            <a:r>
              <a:rPr lang="en-US" sz="2000" dirty="0" smtClean="0"/>
              <a:t>  and </a:t>
            </a:r>
            <a:r>
              <a:rPr lang="en-US" sz="2000" dirty="0" err="1" smtClean="0"/>
              <a:t>Polypetalae</a:t>
            </a:r>
            <a:r>
              <a:rPr lang="en-US" sz="2000" dirty="0" smtClean="0"/>
              <a:t> before </a:t>
            </a:r>
            <a:r>
              <a:rPr lang="en-US" sz="2000" dirty="0" err="1" smtClean="0"/>
              <a:t>gamopetalae</a:t>
            </a:r>
            <a:endParaRPr lang="en-US" sz="2000" dirty="0" smtClean="0"/>
          </a:p>
          <a:p>
            <a:r>
              <a:rPr lang="en-US" sz="2000" dirty="0" smtClean="0"/>
              <a:t>Placing </a:t>
            </a:r>
            <a:r>
              <a:rPr lang="en-US" sz="2000" dirty="0" err="1" smtClean="0"/>
              <a:t>cucurbitales</a:t>
            </a:r>
            <a:r>
              <a:rPr lang="en-US" sz="2000" dirty="0" smtClean="0"/>
              <a:t> in </a:t>
            </a:r>
            <a:r>
              <a:rPr lang="en-US" sz="2000" dirty="0" err="1" smtClean="0"/>
              <a:t>polypetalae</a:t>
            </a:r>
            <a:endParaRPr lang="en-US" sz="2000" dirty="0" smtClean="0"/>
          </a:p>
          <a:p>
            <a:r>
              <a:rPr lang="en-US" sz="2000" dirty="0" err="1" smtClean="0"/>
              <a:t>Gamopetalae</a:t>
            </a:r>
            <a:r>
              <a:rPr lang="en-US" sz="2000" dirty="0" smtClean="0"/>
              <a:t>  families trace from </a:t>
            </a:r>
            <a:r>
              <a:rPr lang="en-US" sz="2000" dirty="0" err="1" smtClean="0"/>
              <a:t>actinomorphic</a:t>
            </a:r>
            <a:r>
              <a:rPr lang="en-US" sz="2000" dirty="0" smtClean="0"/>
              <a:t> to </a:t>
            </a:r>
            <a:r>
              <a:rPr lang="en-US" sz="2000" dirty="0" err="1" smtClean="0"/>
              <a:t>zygomorphic</a:t>
            </a:r>
            <a:r>
              <a:rPr lang="en-US" sz="2000" dirty="0" smtClean="0"/>
              <a:t> . </a:t>
            </a:r>
          </a:p>
          <a:p>
            <a:r>
              <a:rPr lang="en-US" sz="2000" dirty="0" smtClean="0"/>
              <a:t>Position of </a:t>
            </a:r>
            <a:r>
              <a:rPr lang="en-US" sz="2000" dirty="0" err="1" smtClean="0"/>
              <a:t>heteromerae</a:t>
            </a:r>
            <a:r>
              <a:rPr lang="en-US" sz="2000" dirty="0" smtClean="0"/>
              <a:t> before </a:t>
            </a:r>
            <a:r>
              <a:rPr lang="en-US" sz="2000" dirty="0" err="1" smtClean="0"/>
              <a:t>bicarpellatae</a:t>
            </a:r>
            <a:endParaRPr lang="en-US" sz="2000" dirty="0" smtClean="0"/>
          </a:p>
          <a:p>
            <a:r>
              <a:rPr lang="en-US" sz="2000" dirty="0" smtClean="0"/>
              <a:t>Families with unisexual flowers placed before families with bisexual flowers in monocots</a:t>
            </a:r>
          </a:p>
          <a:p>
            <a:r>
              <a:rPr lang="en-US" sz="2000" dirty="0" smtClean="0"/>
              <a:t>Placing </a:t>
            </a:r>
            <a:r>
              <a:rPr lang="en-US" sz="2000" dirty="0" err="1" smtClean="0"/>
              <a:t>Gramineae</a:t>
            </a:r>
            <a:r>
              <a:rPr lang="en-US" sz="2000" dirty="0" smtClean="0"/>
              <a:t> at the end of Monocots 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852</TotalTime>
  <Words>719</Words>
  <Application>Microsoft Office PowerPoint</Application>
  <PresentationFormat>On-screen Show (4:3)</PresentationFormat>
  <Paragraphs>94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Bentham &amp; Hooker Classification</vt:lpstr>
      <vt:lpstr>      INTRODUCTION</vt:lpstr>
      <vt:lpstr>Bentham &amp; Hooker Classification</vt:lpstr>
      <vt:lpstr>Slide 4</vt:lpstr>
      <vt:lpstr>Slide 5</vt:lpstr>
      <vt:lpstr> Bentham &amp; Hooker Classification</vt:lpstr>
      <vt:lpstr> Bentham &amp; Hooker Classification</vt:lpstr>
      <vt:lpstr> Bentham &amp; Hooker Classification</vt:lpstr>
      <vt:lpstr> Bentham &amp; Hooker Classification Merits</vt:lpstr>
      <vt:lpstr> Bentham &amp; Hooker Classification Demerits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Bentham &amp; Hooker Classification</dc:title>
  <dc:creator>swapnaa</dc:creator>
  <cp:lastModifiedBy>swapnaa</cp:lastModifiedBy>
  <cp:revision>22</cp:revision>
  <dcterms:created xsi:type="dcterms:W3CDTF">2020-09-05T13:12:52Z</dcterms:created>
  <dcterms:modified xsi:type="dcterms:W3CDTF">2020-09-18T19:02:03Z</dcterms:modified>
</cp:coreProperties>
</file>